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1"/>
  </p:notesMasterIdLst>
  <p:handoutMasterIdLst>
    <p:handoutMasterId r:id="rId12"/>
  </p:handoutMasterIdLst>
  <p:sldIdLst>
    <p:sldId id="347" r:id="rId2"/>
    <p:sldId id="339" r:id="rId3"/>
    <p:sldId id="348" r:id="rId4"/>
    <p:sldId id="349" r:id="rId5"/>
    <p:sldId id="350" r:id="rId6"/>
    <p:sldId id="351" r:id="rId7"/>
    <p:sldId id="352" r:id="rId8"/>
    <p:sldId id="353" r:id="rId9"/>
    <p:sldId id="354" r:id="rId1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13" autoAdjust="0"/>
    <p:restoredTop sz="86400" autoAdjust="0"/>
  </p:normalViewPr>
  <p:slideViewPr>
    <p:cSldViewPr>
      <p:cViewPr varScale="1">
        <p:scale>
          <a:sx n="62" d="100"/>
          <a:sy n="62" d="100"/>
        </p:scale>
        <p:origin x="1272"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10/23/2018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By default R’s prop will use “no” as a “success”</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3598460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4</a:t>
            </a:fld>
            <a:endParaRPr lang="en-US" altLang="en-US" dirty="0"/>
          </a:p>
        </p:txBody>
      </p:sp>
    </p:spTree>
    <p:extLst>
      <p:ext uri="{BB962C8B-B14F-4D97-AF65-F5344CB8AC3E}">
        <p14:creationId xmlns:p14="http://schemas.microsoft.com/office/powerpoint/2010/main" val="4127090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5</a:t>
            </a:fld>
            <a:endParaRPr lang="en-US" altLang="en-US" dirty="0"/>
          </a:p>
        </p:txBody>
      </p:sp>
    </p:spTree>
    <p:extLst>
      <p:ext uri="{BB962C8B-B14F-4D97-AF65-F5344CB8AC3E}">
        <p14:creationId xmlns:p14="http://schemas.microsoft.com/office/powerpoint/2010/main" val="32381696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40777440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12562229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1141920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20176710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
        <p:nvSpPr>
          <p:cNvPr id="7" name="Picture Placeholder 6"/>
          <p:cNvSpPr>
            <a:spLocks noGrp="1"/>
          </p:cNvSpPr>
          <p:nvPr>
            <p:ph type="pic" sz="quarter" idx="14"/>
          </p:nvPr>
        </p:nvSpPr>
        <p:spPr>
          <a:xfrm>
            <a:off x="5486400" y="2895600"/>
            <a:ext cx="1066800" cy="1676400"/>
          </a:xfrm>
        </p:spPr>
        <p:txBody>
          <a:bodyPr/>
          <a:lstStyle/>
          <a:p>
            <a:endParaRPr lang="en-US"/>
          </a:p>
        </p:txBody>
      </p:sp>
      <p:sp>
        <p:nvSpPr>
          <p:cNvPr id="8" name="Content Placeholder 7"/>
          <p:cNvSpPr>
            <a:spLocks noGrp="1"/>
          </p:cNvSpPr>
          <p:nvPr>
            <p:ph sz="quarter" idx="15"/>
          </p:nvPr>
        </p:nvSpPr>
        <p:spPr>
          <a:xfrm>
            <a:off x="6172200" y="4648200"/>
            <a:ext cx="24384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11.5</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11</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 11.5</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ct val="0"/>
              </a:spcBef>
              <a:spcAft>
                <a:spcPct val="15000"/>
              </a:spcAft>
              <a:buNone/>
            </a:pPr>
            <a:r>
              <a:rPr lang="en-US" altLang="en-US" dirty="0">
                <a:sym typeface="Symbol" panose="05050102010706020507" pitchFamily="18" charset="2"/>
              </a:rPr>
              <a:t>Simpson’s paradox</a:t>
            </a: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Is My Flight on Time</a:t>
            </a:r>
            <a:r>
              <a:rPr lang="en-US" dirty="0" smtClean="0"/>
              <a:t>? (1 of 6)</a:t>
            </a:r>
            <a:endParaRPr lang="en-US" dirty="0"/>
          </a:p>
        </p:txBody>
      </p:sp>
      <p:sp>
        <p:nvSpPr>
          <p:cNvPr id="3" name="Content Placeholder 2"/>
          <p:cNvSpPr>
            <a:spLocks noGrp="1"/>
          </p:cNvSpPr>
          <p:nvPr>
            <p:ph idx="1"/>
          </p:nvPr>
        </p:nvSpPr>
        <p:spPr/>
        <p:txBody>
          <a:bodyPr>
            <a:noAutofit/>
          </a:bodyPr>
          <a:lstStyle/>
          <a:p>
            <a:pPr marL="0" indent="0">
              <a:spcBef>
                <a:spcPts val="624"/>
              </a:spcBef>
              <a:buNone/>
            </a:pPr>
            <a:r>
              <a:rPr lang="en-US" dirty="0"/>
              <a:t>The data in </a:t>
            </a:r>
            <a:r>
              <a:rPr lang="en-US" b="1" dirty="0"/>
              <a:t>Airlines</a:t>
            </a:r>
            <a:r>
              <a:rPr lang="en-US" dirty="0"/>
              <a:t> show </a:t>
            </a:r>
            <a:r>
              <a:rPr lang="en-US" b="1" dirty="0"/>
              <a:t>Ontime</a:t>
            </a:r>
            <a:r>
              <a:rPr lang="en-US" dirty="0"/>
              <a:t> (yes/no) values for 10,333 flights on American and Delta </a:t>
            </a:r>
            <a:r>
              <a:rPr lang="en-US" dirty="0" smtClean="0"/>
              <a:t>airlines</a:t>
            </a:r>
            <a:endParaRPr lang="en-US" dirty="0"/>
          </a:p>
          <a:p>
            <a:pPr marL="0" indent="0">
              <a:spcBef>
                <a:spcPts val="624"/>
              </a:spcBef>
              <a:buNone/>
            </a:pPr>
            <a:r>
              <a:rPr lang="en-US" dirty="0"/>
              <a:t>Does it make much difference which airline you choose</a:t>
            </a:r>
            <a:r>
              <a:rPr lang="en-US" dirty="0" smtClean="0"/>
              <a:t>?</a:t>
            </a:r>
            <a:endParaRPr lang="en-US" dirty="0"/>
          </a:p>
        </p:txBody>
      </p:sp>
      <p:pic>
        <p:nvPicPr>
          <p:cNvPr id="16" name="Picture Placeholder 15" descr="Two command lines with a table each. The first command line read Prompt, tally (On Time approximately equals airline, data equals Airlines). The table below the command lines has two rows and three columns with the columns headers that read On time, American airline, and Delta airline. The data presented are as follows:&#10;Row 1. On time: no, American airline: 1450, Delta airline, 659.&#10;Row 2. On time: yes, American airline: 5880, Delta airline, 2344.&#10;The second command line reads Prompt, prop (On Time approximately equals airline, data equals Airlines, success equals “Yes”). The table below the command line presents the following data: prop_yes .American: 0.802 and Prop_yes .Delta: 0.781."/>
          <p:cNvPicPr>
            <a:picLocks noGrp="1" noChangeAspect="1"/>
          </p:cNvPicPr>
          <p:nvPr>
            <p:ph type="pic" sz="quarter" idx="11"/>
          </p:nvPr>
        </p:nvPicPr>
        <p:blipFill>
          <a:blip r:embed="rId3"/>
          <a:stretch>
            <a:fillRect/>
          </a:stretch>
        </p:blipFill>
        <p:spPr>
          <a:xfrm>
            <a:off x="285136" y="2908901"/>
            <a:ext cx="8457413" cy="2660252"/>
          </a:xfrm>
          <a:prstGeom prst="rect">
            <a:avLst/>
          </a:prstGeom>
          <a:noFill/>
          <a:ln>
            <a:noFill/>
          </a:ln>
        </p:spPr>
      </p:pic>
      <p:sp>
        <p:nvSpPr>
          <p:cNvPr id="10" name="Content Placeholder 2"/>
          <p:cNvSpPr>
            <a:spLocks noGrp="1"/>
          </p:cNvSpPr>
          <p:nvPr>
            <p:ph type="body" sz="quarter" idx="10"/>
          </p:nvPr>
        </p:nvSpPr>
        <p:spPr>
          <a:xfrm>
            <a:off x="1320178" y="5668398"/>
            <a:ext cx="6516707" cy="503802"/>
          </a:xfrm>
        </p:spPr>
        <p:txBody>
          <a:bodyPr>
            <a:normAutofit/>
          </a:bodyPr>
          <a:lstStyle/>
          <a:p>
            <a:pPr marL="0" indent="0">
              <a:buNone/>
            </a:pPr>
            <a:r>
              <a:rPr lang="en-US" dirty="0"/>
              <a:t>Looks like American is on time more often</a:t>
            </a:r>
            <a:r>
              <a:rPr lang="en-US" dirty="0" smtClean="0"/>
              <a:t>.</a:t>
            </a:r>
            <a:endParaRPr lang="en-US" dirty="0"/>
          </a:p>
        </p:txBody>
      </p:sp>
    </p:spTree>
    <p:extLst>
      <p:ext uri="{BB962C8B-B14F-4D97-AF65-F5344CB8AC3E}">
        <p14:creationId xmlns:p14="http://schemas.microsoft.com/office/powerpoint/2010/main" val="41950868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Is My Flight on Time</a:t>
            </a:r>
            <a:r>
              <a:rPr lang="en-US" dirty="0" smtClean="0"/>
              <a:t>? (2 of 6)</a:t>
            </a:r>
            <a:endParaRPr lang="en-US" dirty="0"/>
          </a:p>
        </p:txBody>
      </p:sp>
      <p:sp>
        <p:nvSpPr>
          <p:cNvPr id="3" name="Content Placeholder 2"/>
          <p:cNvSpPr>
            <a:spLocks noGrp="1"/>
          </p:cNvSpPr>
          <p:nvPr>
            <p:ph idx="1"/>
          </p:nvPr>
        </p:nvSpPr>
        <p:spPr>
          <a:xfrm>
            <a:off x="243114" y="1524000"/>
            <a:ext cx="8610600" cy="932368"/>
          </a:xfrm>
        </p:spPr>
        <p:txBody>
          <a:bodyPr>
            <a:noAutofit/>
          </a:bodyPr>
          <a:lstStyle/>
          <a:p>
            <a:pPr marL="0" indent="0">
              <a:spcBef>
                <a:spcPts val="624"/>
              </a:spcBef>
              <a:buNone/>
            </a:pPr>
            <a:r>
              <a:rPr lang="en-US" dirty="0"/>
              <a:t>Is that difference statistically significant</a:t>
            </a:r>
            <a:r>
              <a:rPr lang="en-US" dirty="0" smtClean="0"/>
              <a:t>? </a:t>
            </a:r>
            <a:r>
              <a:rPr lang="en-US" dirty="0"/>
              <a:t>yes</a:t>
            </a:r>
          </a:p>
          <a:p>
            <a:pPr marL="0" indent="0">
              <a:buNone/>
            </a:pPr>
            <a:r>
              <a:rPr lang="en-US" dirty="0"/>
              <a:t>Use a test for two proportions</a:t>
            </a:r>
          </a:p>
        </p:txBody>
      </p:sp>
      <p:pic>
        <p:nvPicPr>
          <p:cNvPr id="6" name="Picture Placeholder 5" descr="A command line with a text. The command line reads as follows:&#10;Prompt, prop .text (On Time approximately equals airline, data equals Airline, success equals “yes”).&#10;The text reads as follows:&#10;Data: tally (On time approximately equals airline). X squared equals 6.0029, d f equals 1, P value equals 0.01428. Alternative hypothesis: two .sided. 95 percent confidence interval: 0.00400916 and 0.03925090. Sample estimates: Prop 1: 0.8021828 and prop 2: 0.7805528. The P value 0.01428 is circled."/>
          <p:cNvPicPr>
            <a:picLocks noGrp="1" noChangeAspect="1"/>
          </p:cNvPicPr>
          <p:nvPr>
            <p:ph type="pic" sz="quarter" idx="11"/>
          </p:nvPr>
        </p:nvPicPr>
        <p:blipFill>
          <a:blip r:embed="rId3"/>
          <a:stretch>
            <a:fillRect/>
          </a:stretch>
        </p:blipFill>
        <p:spPr>
          <a:xfrm>
            <a:off x="228600" y="2819400"/>
            <a:ext cx="8581023" cy="2986118"/>
          </a:xfrm>
          <a:prstGeom prst="rect">
            <a:avLst/>
          </a:prstGeom>
          <a:noFill/>
          <a:ln>
            <a:noFill/>
          </a:ln>
        </p:spPr>
      </p:pic>
    </p:spTree>
    <p:extLst>
      <p:ext uri="{BB962C8B-B14F-4D97-AF65-F5344CB8AC3E}">
        <p14:creationId xmlns:p14="http://schemas.microsoft.com/office/powerpoint/2010/main" val="2831766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Is My Flight on Time</a:t>
            </a:r>
            <a:r>
              <a:rPr lang="en-US" dirty="0" smtClean="0"/>
              <a:t>? (3 of 6)</a:t>
            </a:r>
            <a:endParaRPr lang="en-US" dirty="0"/>
          </a:p>
        </p:txBody>
      </p:sp>
      <p:sp>
        <p:nvSpPr>
          <p:cNvPr id="3" name="Content Placeholder 2"/>
          <p:cNvSpPr>
            <a:spLocks noGrp="1"/>
          </p:cNvSpPr>
          <p:nvPr>
            <p:ph idx="1"/>
          </p:nvPr>
        </p:nvSpPr>
        <p:spPr>
          <a:xfrm>
            <a:off x="243114" y="1415142"/>
            <a:ext cx="8610600" cy="1023258"/>
          </a:xfrm>
        </p:spPr>
        <p:txBody>
          <a:bodyPr>
            <a:noAutofit/>
          </a:bodyPr>
          <a:lstStyle/>
          <a:p>
            <a:pPr marL="0" indent="0">
              <a:buNone/>
            </a:pPr>
            <a:r>
              <a:rPr lang="en-US" dirty="0"/>
              <a:t>Is that difference statistically significant? yes</a:t>
            </a:r>
          </a:p>
          <a:p>
            <a:pPr marL="0" indent="0">
              <a:buNone/>
            </a:pPr>
            <a:r>
              <a:rPr lang="en-US" dirty="0"/>
              <a:t>Or use logistic </a:t>
            </a:r>
            <a:r>
              <a:rPr lang="en-US" dirty="0" smtClean="0"/>
              <a:t>regression</a:t>
            </a:r>
            <a:endParaRPr lang="en-US" dirty="0"/>
          </a:p>
        </p:txBody>
      </p:sp>
      <p:pic>
        <p:nvPicPr>
          <p:cNvPr id="5" name="Picture Placeholder 4" descr="Two command lines and a table. The command lines read as follows: &#10;Prompt, l mod Airl equals g l m (On Time approximately equals airline, family equals binomial, data equals Airline). &#10;Prompt, Summary (l mod Airl).&#10;The table has two rows and four columns with the column headers that read Estimate, Standard Error, z value, and P r greater than absolute value of z. The data presented are as follows: &#10;Row 1. Intercept. Estimate: 1.39999, Standard Error: 0.02032, z value: 47.747, P r greater than absolute value of z: lesser than 2 e minus 16, three asterisks.&#10;Row 2. Airline Delta. Estimate: Negative 0.13110, Standard Error: 0.05295, z value: Negative 2.476, P r greater than absolute value of z: 0.0133, one asterisk.  &#10;The estimate value negative 0.12110 and the P r greater than absolute value z: 0.0133 for airline Delta are circled. &#10;A text below the table reads Null Deviance: 10458 on 10332 degrees of freedom and Residual deviance 10452 on 10331 degrees of freedom."/>
          <p:cNvPicPr>
            <a:picLocks noGrp="1" noChangeAspect="1"/>
          </p:cNvPicPr>
          <p:nvPr>
            <p:ph type="pic" sz="quarter" idx="11"/>
          </p:nvPr>
        </p:nvPicPr>
        <p:blipFill>
          <a:blip r:embed="rId3"/>
          <a:stretch>
            <a:fillRect/>
          </a:stretch>
        </p:blipFill>
        <p:spPr>
          <a:xfrm>
            <a:off x="237452" y="2554441"/>
            <a:ext cx="8667044" cy="2653047"/>
          </a:xfrm>
          <a:prstGeom prst="rect">
            <a:avLst/>
          </a:prstGeom>
          <a:noFill/>
          <a:ln>
            <a:noFill/>
          </a:ln>
        </p:spPr>
      </p:pic>
      <p:sp>
        <p:nvSpPr>
          <p:cNvPr id="10" name="Content Placeholder 2"/>
          <p:cNvSpPr>
            <a:spLocks noGrp="1"/>
          </p:cNvSpPr>
          <p:nvPr>
            <p:ph type="body" sz="quarter" idx="10"/>
          </p:nvPr>
        </p:nvSpPr>
        <p:spPr>
          <a:xfrm>
            <a:off x="143520" y="5323530"/>
            <a:ext cx="8848080" cy="924870"/>
          </a:xfrm>
        </p:spPr>
        <p:txBody>
          <a:bodyPr>
            <a:noAutofit/>
          </a:bodyPr>
          <a:lstStyle/>
          <a:p>
            <a:pPr marL="0" indent="0">
              <a:buNone/>
            </a:pPr>
            <a:r>
              <a:rPr lang="en-US" dirty="0"/>
              <a:t>Note: Negative coefficient means odds of on time are lower for Delta.</a:t>
            </a:r>
          </a:p>
        </p:txBody>
      </p:sp>
    </p:spTree>
    <p:extLst>
      <p:ext uri="{BB962C8B-B14F-4D97-AF65-F5344CB8AC3E}">
        <p14:creationId xmlns:p14="http://schemas.microsoft.com/office/powerpoint/2010/main" val="34568421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Is My Flight on Time</a:t>
            </a:r>
            <a:r>
              <a:rPr lang="en-US" dirty="0" smtClean="0"/>
              <a:t>? (4 of 6)</a:t>
            </a:r>
            <a:endParaRPr lang="en-US" dirty="0"/>
          </a:p>
        </p:txBody>
      </p:sp>
      <p:sp>
        <p:nvSpPr>
          <p:cNvPr id="3" name="Content Placeholder 2"/>
          <p:cNvSpPr>
            <a:spLocks noGrp="1"/>
          </p:cNvSpPr>
          <p:nvPr>
            <p:ph idx="1"/>
          </p:nvPr>
        </p:nvSpPr>
        <p:spPr>
          <a:xfrm>
            <a:off x="228600" y="1378235"/>
            <a:ext cx="8748486" cy="1326970"/>
          </a:xfrm>
        </p:spPr>
        <p:txBody>
          <a:bodyPr>
            <a:noAutofit/>
          </a:bodyPr>
          <a:lstStyle/>
          <a:p>
            <a:pPr marL="0" indent="0">
              <a:buNone/>
            </a:pPr>
            <a:r>
              <a:rPr lang="en-US" dirty="0"/>
              <a:t>Does the airport I’m flying to affect this difference</a:t>
            </a:r>
            <a:r>
              <a:rPr lang="en-US" dirty="0" smtClean="0"/>
              <a:t>?</a:t>
            </a:r>
          </a:p>
          <a:p>
            <a:pPr marL="0" indent="0">
              <a:buNone/>
            </a:pPr>
            <a:r>
              <a:rPr lang="en-US" dirty="0"/>
              <a:t>The Airlines dataset contains codes for two airports, either New York’s LaGuardia (LGA) or Chicago’s O’Hare (ORD</a:t>
            </a:r>
            <a:r>
              <a:rPr lang="en-US" dirty="0" smtClean="0"/>
              <a:t>)</a:t>
            </a:r>
            <a:endParaRPr lang="en-US" dirty="0"/>
          </a:p>
        </p:txBody>
      </p:sp>
      <p:pic>
        <p:nvPicPr>
          <p:cNvPr id="8" name="Picture Placeholder 7" descr="Two command lines with a table each. The first command line reads Prompt, prop (On Time approximately equals airline, data equals subset (Airlines, airport double equals “L G A”)), Success equals “Yes”).&#10;The table below the command line presents the following data: prop_yes .American: 0.725 and prop_yes .Delta: 0.762. A text beside the table reads Delta better a L G A. &#10;The second command line reads Prompt, prop (On Time approximately equals airline, data equals subset (Airlines, airport double equals “O R D”)), Success equals “Yes”). &#10;The table below the command line presents the following data: prop_yes .American: 0.837 and prop_yes .Delta: 0.851. A text beside the table reads Delta better a O R D. "/>
          <p:cNvPicPr>
            <a:picLocks noGrp="1" noChangeAspect="1"/>
          </p:cNvPicPr>
          <p:nvPr>
            <p:ph type="pic" sz="quarter" idx="11"/>
          </p:nvPr>
        </p:nvPicPr>
        <p:blipFill>
          <a:blip r:embed="rId3"/>
          <a:stretch>
            <a:fillRect/>
          </a:stretch>
        </p:blipFill>
        <p:spPr>
          <a:xfrm>
            <a:off x="358385" y="2931823"/>
            <a:ext cx="7795015" cy="2756052"/>
          </a:xfrm>
          <a:prstGeom prst="rect">
            <a:avLst/>
          </a:prstGeom>
          <a:noFill/>
          <a:ln>
            <a:noFill/>
          </a:ln>
        </p:spPr>
      </p:pic>
      <p:sp>
        <p:nvSpPr>
          <p:cNvPr id="10" name="Content Placeholder 2"/>
          <p:cNvSpPr>
            <a:spLocks noGrp="1"/>
          </p:cNvSpPr>
          <p:nvPr>
            <p:ph type="body" sz="quarter" idx="10"/>
          </p:nvPr>
        </p:nvSpPr>
        <p:spPr>
          <a:xfrm>
            <a:off x="2895600" y="5791200"/>
            <a:ext cx="2819271" cy="474605"/>
          </a:xfrm>
        </p:spPr>
        <p:txBody>
          <a:bodyPr>
            <a:noAutofit/>
          </a:bodyPr>
          <a:lstStyle/>
          <a:p>
            <a:pPr marL="0" indent="0">
              <a:buNone/>
            </a:pPr>
            <a:r>
              <a:rPr lang="en-US" dirty="0"/>
              <a:t>What’s going on?</a:t>
            </a:r>
          </a:p>
        </p:txBody>
      </p:sp>
    </p:spTree>
    <p:extLst>
      <p:ext uri="{BB962C8B-B14F-4D97-AF65-F5344CB8AC3E}">
        <p14:creationId xmlns:p14="http://schemas.microsoft.com/office/powerpoint/2010/main" val="39102659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Simpson’s Paradox</a:t>
            </a:r>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24"/>
              </a:spcBef>
              <a:buNone/>
            </a:pPr>
            <a:r>
              <a:rPr lang="en-US" b="1" dirty="0"/>
              <a:t>Simpson’s paradox</a:t>
            </a:r>
            <a:r>
              <a:rPr lang="en-US" dirty="0"/>
              <a:t>: When the direction of an apparent association between two variables switches after accounting for a third variable</a:t>
            </a:r>
            <a:r>
              <a:rPr lang="en-US" dirty="0" smtClean="0"/>
              <a:t>.</a:t>
            </a:r>
          </a:p>
          <a:p>
            <a:pPr marL="0" indent="0">
              <a:spcBef>
                <a:spcPts val="624"/>
              </a:spcBef>
              <a:buNone/>
            </a:pPr>
            <a:r>
              <a:rPr lang="en-US" dirty="0"/>
              <a:t>Airlines data</a:t>
            </a:r>
            <a:r>
              <a:rPr lang="en-US" dirty="0" smtClean="0"/>
              <a:t>:</a:t>
            </a:r>
            <a:endParaRPr lang="en-US" dirty="0"/>
          </a:p>
          <a:p>
            <a:pPr marL="457200" indent="-457200">
              <a:spcBef>
                <a:spcPts val="624"/>
              </a:spcBef>
            </a:pPr>
            <a:r>
              <a:rPr lang="en-US" dirty="0"/>
              <a:t>Overall, American has a better on-time record</a:t>
            </a:r>
          </a:p>
          <a:p>
            <a:pPr marL="0" indent="0">
              <a:spcBef>
                <a:spcPts val="624"/>
              </a:spcBef>
              <a:buNone/>
            </a:pPr>
            <a:r>
              <a:rPr lang="en-US" dirty="0"/>
              <a:t>but</a:t>
            </a:r>
          </a:p>
          <a:p>
            <a:pPr>
              <a:spcBef>
                <a:spcPts val="624"/>
              </a:spcBef>
            </a:pPr>
            <a:r>
              <a:rPr lang="en-US" dirty="0"/>
              <a:t>At each airport, Delta has a better on-time </a:t>
            </a:r>
            <a:r>
              <a:rPr lang="en-US" dirty="0" smtClean="0"/>
              <a:t>record</a:t>
            </a:r>
            <a:endParaRPr lang="en-US" dirty="0"/>
          </a:p>
          <a:p>
            <a:pPr marL="0" indent="2457450">
              <a:spcBef>
                <a:spcPts val="624"/>
              </a:spcBef>
              <a:buNone/>
            </a:pPr>
            <a:r>
              <a:rPr lang="en-US" dirty="0"/>
              <a:t>How can this happen</a:t>
            </a:r>
            <a:r>
              <a:rPr lang="en-US" dirty="0" smtClean="0"/>
              <a:t>?</a:t>
            </a:r>
            <a:endParaRPr lang="en-US" dirty="0"/>
          </a:p>
        </p:txBody>
      </p:sp>
    </p:spTree>
    <p:extLst>
      <p:ext uri="{BB962C8B-B14F-4D97-AF65-F5344CB8AC3E}">
        <p14:creationId xmlns:p14="http://schemas.microsoft.com/office/powerpoint/2010/main" val="42893846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Is My Flight on Time</a:t>
            </a:r>
            <a:r>
              <a:rPr lang="en-US" dirty="0" smtClean="0"/>
              <a:t>? (5 of 6)</a:t>
            </a:r>
            <a:endParaRPr lang="en-US" dirty="0"/>
          </a:p>
        </p:txBody>
      </p:sp>
      <p:sp>
        <p:nvSpPr>
          <p:cNvPr id="3" name="Content Placeholder 2"/>
          <p:cNvSpPr>
            <a:spLocks noGrp="1"/>
          </p:cNvSpPr>
          <p:nvPr>
            <p:ph idx="1"/>
          </p:nvPr>
        </p:nvSpPr>
        <p:spPr>
          <a:xfrm>
            <a:off x="228600" y="1378235"/>
            <a:ext cx="8748486" cy="526765"/>
          </a:xfrm>
        </p:spPr>
        <p:txBody>
          <a:bodyPr>
            <a:noAutofit/>
          </a:bodyPr>
          <a:lstStyle/>
          <a:p>
            <a:pPr marL="0" indent="0">
              <a:buNone/>
            </a:pPr>
            <a:r>
              <a:rPr lang="en-US" dirty="0"/>
              <a:t>Let’s look at the two airports</a:t>
            </a:r>
          </a:p>
        </p:txBody>
      </p:sp>
      <p:pic>
        <p:nvPicPr>
          <p:cNvPr id="6" name="Picture Placeholder 5" descr="Four command lines with a table each. The first command line reads Prompt, tally (On Time approximately equals airport, data equals Airlines). Below the command line, a table titled airport has two rows and three columns with the column headers that read On time, L G A, and O R D. The data presented are as follows: &#10;Row 1. Row 1. On time: no, L G A: 1192, O R D: 917.&#10;Row 2. Row 1. On time: yes, L G A: 3468, O R D: 4756.&#10;A text beside the table reads Lots more late flight at L G A (p value approximately equals 0).&#10;The second command line reads Prompt, prop (On Time approximately equals airport, data equals Airlines).&#10;Below the command line, a table presents the following data: prop_yes .L G A: 0.256 and prop_yes .O R D: 0.162.&#10;The third command line reads tally (airport approximately equals airline, data equals Airlines).&#10;Below the command line, a table titled airline has two rows and three columns with the column headers that read On time, L G A, and O R D. The data presented are as follows:&#10;Row 1. Row 1. On time: no, L G A: 2276, O R D: 2384.&#10;Row 2. Row 1. On time: yes, L G A: 5054, O R D: 619.&#10;A text beside the table reads Lots more Delta flights go to L G A (P value approximately equals 0).&#10;The fourth command line reads Prompt, prop (On Time approximately equals airport, data equals Airlines).&#10;Below the command line, a table presents the following data: prop_L G A .American: 0.311 and prop_O R D .Delta: 0.794."/>
          <p:cNvPicPr>
            <a:picLocks noGrp="1" noChangeAspect="1"/>
          </p:cNvPicPr>
          <p:nvPr>
            <p:ph type="pic" sz="quarter" idx="11"/>
          </p:nvPr>
        </p:nvPicPr>
        <p:blipFill>
          <a:blip r:embed="rId3"/>
          <a:stretch>
            <a:fillRect/>
          </a:stretch>
        </p:blipFill>
        <p:spPr>
          <a:xfrm>
            <a:off x="660482" y="1960019"/>
            <a:ext cx="7453617" cy="4278552"/>
          </a:xfrm>
          <a:prstGeom prst="rect">
            <a:avLst/>
          </a:prstGeom>
          <a:noFill/>
          <a:ln>
            <a:noFill/>
          </a:ln>
        </p:spPr>
      </p:pic>
    </p:spTree>
    <p:extLst>
      <p:ext uri="{BB962C8B-B14F-4D97-AF65-F5344CB8AC3E}">
        <p14:creationId xmlns:p14="http://schemas.microsoft.com/office/powerpoint/2010/main" val="10882197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Is My Flight on Time</a:t>
            </a:r>
            <a:r>
              <a:rPr lang="en-US" dirty="0" smtClean="0"/>
              <a:t>? (6 of 6)</a:t>
            </a:r>
            <a:endParaRPr lang="en-US" dirty="0"/>
          </a:p>
        </p:txBody>
      </p:sp>
      <p:sp>
        <p:nvSpPr>
          <p:cNvPr id="3" name="Content Placeholder 2"/>
          <p:cNvSpPr>
            <a:spLocks noGrp="1"/>
          </p:cNvSpPr>
          <p:nvPr>
            <p:ph idx="1"/>
          </p:nvPr>
        </p:nvSpPr>
        <p:spPr>
          <a:xfrm>
            <a:off x="228600" y="1378235"/>
            <a:ext cx="8748486" cy="907765"/>
          </a:xfrm>
        </p:spPr>
        <p:txBody>
          <a:bodyPr>
            <a:noAutofit/>
          </a:bodyPr>
          <a:lstStyle/>
          <a:p>
            <a:pPr marL="0" indent="0">
              <a:buNone/>
            </a:pPr>
            <a:r>
              <a:rPr lang="en-US" dirty="0"/>
              <a:t>Use logistic regression to compare American to Delta after accounting for the possible airport effect.</a:t>
            </a:r>
          </a:p>
        </p:txBody>
      </p:sp>
      <p:pic>
        <p:nvPicPr>
          <p:cNvPr id="5" name="Picture Placeholder 4" descr="Two command lines and a table. The command lines read as follows:&#10;Prompt, l mod Air 2 equals g l m (On Time approximately equals airport plus airline, family equals binomial, data equals Airlines). &#10;Prompt, summary (l mod Air 2).&#10;The table has three rows and four columns with the column headers that read Estimate, Standard Error, z value, and P r greater than absolute value of z. The data presented are as follows: &#10;Row 1. Intercept. Estimate: 0.98095, Standard Error: 0.04428, z value: 22.156, P r greater than absolute value of z: lesser than 2 e minus 16. &#10;Row 2. Airport O R D. Estimate: 0.64714, Standard Error: 0.05443, z value: 11.889, P r greater than absolute value of z: Lesser than 2 e minus 16. &#10;Row 3. Airline Delta. Estimate: 0.17365, Standard Error: 0.05880, z value: 2.953, P r greater than absolute value of z: 0.00314. &#10;The estimate value 0.17365 and P r greater than absolute value of z, 0.00314 for airline Delta are circled.&#10;A text below the table reads Null Deviance: 10458 on 10332 degrees of freedom and Residual deviance 10310 on 10330 degrees of freedom."/>
          <p:cNvPicPr>
            <a:picLocks noGrp="1" noChangeAspect="1"/>
          </p:cNvPicPr>
          <p:nvPr>
            <p:ph type="pic" sz="quarter" idx="11"/>
          </p:nvPr>
        </p:nvPicPr>
        <p:blipFill>
          <a:blip r:embed="rId3"/>
          <a:stretch>
            <a:fillRect/>
          </a:stretch>
        </p:blipFill>
        <p:spPr>
          <a:xfrm>
            <a:off x="423963" y="2409893"/>
            <a:ext cx="6713925" cy="2473293"/>
          </a:xfrm>
          <a:prstGeom prst="rect">
            <a:avLst/>
          </a:prstGeom>
          <a:noFill/>
          <a:ln>
            <a:noFill/>
          </a:ln>
        </p:spPr>
      </p:pic>
      <p:sp>
        <p:nvSpPr>
          <p:cNvPr id="10" name="Content Placeholder 2"/>
          <p:cNvSpPr>
            <a:spLocks noGrp="1"/>
          </p:cNvSpPr>
          <p:nvPr>
            <p:ph type="body" sz="quarter" idx="10"/>
          </p:nvPr>
        </p:nvSpPr>
        <p:spPr>
          <a:xfrm>
            <a:off x="553645" y="4953000"/>
            <a:ext cx="8022325" cy="1312805"/>
          </a:xfrm>
        </p:spPr>
        <p:txBody>
          <a:bodyPr>
            <a:noAutofit/>
          </a:bodyPr>
          <a:lstStyle/>
          <a:p>
            <a:pPr marL="0" indent="0">
              <a:buNone/>
            </a:pPr>
            <a:r>
              <a:rPr lang="en-US" i="1" dirty="0"/>
              <a:t>After accounting for the very strong effect of airport, we see a statistically significant effect for airline (higher odds of on-time flights for Delta)</a:t>
            </a:r>
          </a:p>
        </p:txBody>
      </p:sp>
    </p:spTree>
    <p:extLst>
      <p:ext uri="{BB962C8B-B14F-4D97-AF65-F5344CB8AC3E}">
        <p14:creationId xmlns:p14="http://schemas.microsoft.com/office/powerpoint/2010/main" val="40903081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2548</TotalTime>
  <Words>319</Words>
  <Application>Microsoft Office PowerPoint</Application>
  <PresentationFormat>On-screen Show (4:3)</PresentationFormat>
  <Paragraphs>41</Paragraphs>
  <Slides>9</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ＭＳ Ｐゴシック</vt:lpstr>
      <vt:lpstr>Arial</vt:lpstr>
      <vt:lpstr>Arial Black</vt:lpstr>
      <vt:lpstr>Calibri</vt:lpstr>
      <vt:lpstr>Courier New</vt:lpstr>
      <vt:lpstr>Symbol</vt:lpstr>
      <vt:lpstr>Wingdings</vt:lpstr>
      <vt:lpstr>bergerinvitels3e_lectureslides_ch01_final</vt:lpstr>
      <vt:lpstr>Section 11.5</vt:lpstr>
      <vt:lpstr>Topic 11.5</vt:lpstr>
      <vt:lpstr>Example: Is My Flight on Time? (1 of 6)</vt:lpstr>
      <vt:lpstr>Example: Is My Flight on Time? (2 of 6)</vt:lpstr>
      <vt:lpstr>Example: Is My Flight on Time? (3 of 6)</vt:lpstr>
      <vt:lpstr>Example: Is My Flight on Time? (4 of 6)</vt:lpstr>
      <vt:lpstr>Simpson’s Paradox</vt:lpstr>
      <vt:lpstr>Example: Is My Flight on Time? (5 of 6)</vt:lpstr>
      <vt:lpstr>Example: Is My Flight on Time? (6 of 6)</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11.5</dc:title>
  <dc:creator>Canon</dc:creator>
  <cp:lastModifiedBy>Newton, Andy</cp:lastModifiedBy>
  <cp:revision>560</cp:revision>
  <dcterms:created xsi:type="dcterms:W3CDTF">2015-10-23T14:29:37Z</dcterms:created>
  <dcterms:modified xsi:type="dcterms:W3CDTF">2018-10-23T16:57:55Z</dcterms:modified>
</cp:coreProperties>
</file>